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70" r:id="rId3"/>
    <p:sldId id="264" r:id="rId4"/>
    <p:sldId id="265" r:id="rId5"/>
    <p:sldId id="263" r:id="rId6"/>
    <p:sldId id="257" r:id="rId7"/>
    <p:sldId id="259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7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CC"/>
    <a:srgbClr val="FF0000"/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49" autoAdjust="0"/>
  </p:normalViewPr>
  <p:slideViewPr>
    <p:cSldViewPr snapToGrid="0" showGuides="1">
      <p:cViewPr varScale="1">
        <p:scale>
          <a:sx n="104" d="100"/>
          <a:sy n="104" d="100"/>
        </p:scale>
        <p:origin x="792" y="108"/>
      </p:cViewPr>
      <p:guideLst>
        <p:guide orient="horz" pos="2137"/>
        <p:guide pos="37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78DAD-4CD7-4CD5-9532-045C2474E86B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6C01F-686C-4F96-B522-B29DFC27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1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 smtClean="0"/>
              <a:t>Catatan</a:t>
            </a:r>
            <a:r>
              <a:rPr lang="en-ID" dirty="0" smtClean="0"/>
              <a:t>: </a:t>
            </a:r>
          </a:p>
          <a:p>
            <a:r>
              <a:rPr lang="en-ID" dirty="0" err="1" smtClean="0"/>
              <a:t>Inovasi</a:t>
            </a:r>
            <a:r>
              <a:rPr lang="en-ID" baseline="0" dirty="0" smtClean="0"/>
              <a:t> </a:t>
            </a:r>
            <a:r>
              <a:rPr lang="en-ID" baseline="0" dirty="0" err="1" smtClean="0"/>
              <a:t>tidak</a:t>
            </a:r>
            <a:r>
              <a:rPr lang="en-ID" baseline="0" dirty="0" smtClean="0"/>
              <a:t> </a:t>
            </a:r>
            <a:r>
              <a:rPr lang="en-ID" baseline="0" dirty="0" err="1" smtClean="0"/>
              <a:t>saja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harus</a:t>
            </a:r>
            <a:r>
              <a:rPr lang="en-ID" baseline="0" dirty="0" smtClean="0"/>
              <a:t> </a:t>
            </a:r>
            <a:r>
              <a:rPr lang="en-ID" baseline="0" dirty="0" err="1" smtClean="0"/>
              <a:t>mampu</a:t>
            </a:r>
            <a:r>
              <a:rPr lang="en-ID" baseline="0" dirty="0" smtClean="0"/>
              <a:t> </a:t>
            </a:r>
            <a:r>
              <a:rPr lang="en-ID" baseline="0" dirty="0" err="1" smtClean="0"/>
              <a:t>untuk</a:t>
            </a:r>
            <a:r>
              <a:rPr lang="en-ID" baseline="0" dirty="0" smtClean="0"/>
              <a:t> </a:t>
            </a:r>
            <a:r>
              <a:rPr lang="en-ID" baseline="0" dirty="0" err="1" smtClean="0"/>
              <a:t>memanfaatkan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hasil</a:t>
            </a:r>
            <a:r>
              <a:rPr lang="en-ID" baseline="0" dirty="0" smtClean="0"/>
              <a:t> </a:t>
            </a:r>
            <a:r>
              <a:rPr lang="en-ID" baseline="0" dirty="0" err="1" smtClean="0"/>
              <a:t>riset</a:t>
            </a:r>
            <a:r>
              <a:rPr lang="en-ID" baseline="0" dirty="0" smtClean="0"/>
              <a:t>, </a:t>
            </a:r>
            <a:r>
              <a:rPr lang="en-ID" baseline="0" dirty="0" err="1" smtClean="0"/>
              <a:t>tapi</a:t>
            </a:r>
            <a:r>
              <a:rPr lang="en-ID" baseline="0" dirty="0" smtClean="0"/>
              <a:t> juga </a:t>
            </a:r>
            <a:r>
              <a:rPr lang="en-ID" baseline="0" dirty="0" err="1" smtClean="0"/>
              <a:t>harus</a:t>
            </a:r>
            <a:r>
              <a:rPr lang="en-ID" baseline="0" dirty="0" smtClean="0"/>
              <a:t> </a:t>
            </a:r>
            <a:r>
              <a:rPr lang="en-ID" baseline="0" dirty="0" err="1" smtClean="0"/>
              <a:t>cukup</a:t>
            </a:r>
            <a:r>
              <a:rPr lang="en-ID" baseline="0" dirty="0" smtClean="0"/>
              <a:t> </a:t>
            </a:r>
            <a:r>
              <a:rPr lang="en-ID" baseline="0" dirty="0" err="1" smtClean="0"/>
              <a:t>berhasil</a:t>
            </a:r>
            <a:r>
              <a:rPr lang="en-ID" baseline="0" dirty="0" smtClean="0"/>
              <a:t> </a:t>
            </a:r>
            <a:r>
              <a:rPr lang="en-ID" baseline="0" dirty="0" err="1" smtClean="0"/>
              <a:t>menciptakan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nilai</a:t>
            </a:r>
            <a:r>
              <a:rPr lang="en-ID" baseline="0" dirty="0" smtClean="0"/>
              <a:t> </a:t>
            </a:r>
            <a:r>
              <a:rPr lang="en-ID" baseline="0" dirty="0" err="1" smtClean="0"/>
              <a:t>tambah</a:t>
            </a:r>
            <a:r>
              <a:rPr lang="en-ID" baseline="0" dirty="0" smtClean="0"/>
              <a:t> yang </a:t>
            </a:r>
            <a:r>
              <a:rPr lang="en-ID" baseline="0" dirty="0" err="1" smtClean="0"/>
              <a:t>pada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gilirannya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harus</a:t>
            </a:r>
            <a:r>
              <a:rPr lang="en-ID" baseline="0" dirty="0" smtClean="0"/>
              <a:t> </a:t>
            </a:r>
            <a:r>
              <a:rPr lang="en-ID" baseline="0" dirty="0" err="1" smtClean="0"/>
              <a:t>menjadi</a:t>
            </a:r>
            <a:r>
              <a:rPr lang="en-ID" baseline="0" dirty="0" smtClean="0"/>
              <a:t> </a:t>
            </a:r>
            <a:r>
              <a:rPr lang="en-ID" baseline="0" dirty="0" err="1" smtClean="0"/>
              <a:t>sumber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pendanaan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untuk</a:t>
            </a:r>
            <a:r>
              <a:rPr lang="en-ID" baseline="0" dirty="0" smtClean="0"/>
              <a:t> </a:t>
            </a:r>
            <a:r>
              <a:rPr lang="en-ID" baseline="0" dirty="0" err="1" smtClean="0"/>
              <a:t>riset</a:t>
            </a:r>
            <a:r>
              <a:rPr lang="en-ID" baseline="0" dirty="0" smtClean="0"/>
              <a:t> </a:t>
            </a:r>
            <a:r>
              <a:rPr lang="en-ID" baseline="0" dirty="0" err="1" smtClean="0"/>
              <a:t>berikutnya</a:t>
            </a:r>
            <a:r>
              <a:rPr lang="en-ID" i="1" baseline="0" dirty="0" smtClean="0"/>
              <a:t>.  Research &amp; innovation </a:t>
            </a:r>
            <a:r>
              <a:rPr lang="en-ID" i="1" baseline="0" dirty="0" err="1" smtClean="0"/>
              <a:t>harus</a:t>
            </a:r>
            <a:r>
              <a:rPr lang="en-ID" i="1" baseline="0" dirty="0" smtClean="0"/>
              <a:t> </a:t>
            </a:r>
            <a:r>
              <a:rPr lang="en-ID" i="1" baseline="0" dirty="0" err="1" smtClean="0"/>
              <a:t>dilihat</a:t>
            </a:r>
            <a:r>
              <a:rPr lang="en-ID" i="1" baseline="0" dirty="0" smtClean="0"/>
              <a:t> </a:t>
            </a:r>
            <a:r>
              <a:rPr lang="en-ID" i="1" baseline="0" dirty="0" err="1" smtClean="0"/>
              <a:t>sebagai</a:t>
            </a:r>
            <a:r>
              <a:rPr lang="en-ID" i="1" baseline="0" dirty="0" smtClean="0"/>
              <a:t> “self reinforcing” loop (KS/BIC) 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F1CF5-BA9F-4CDE-808D-EAEA297BF9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7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term “ecosystem” was coined by James Moore in 1993 in his research in the Harvard Business  Review. He argues that companies are part of a business ecosystem that crosses industrial </a:t>
            </a:r>
          </a:p>
          <a:p>
            <a:r>
              <a:rPr lang="en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boundaries. , Many theories and models have been developed since Moore’s article in 1993 (the latest model being by Spiegel (2017)) in order to gain more insight into how entrepreneurial </a:t>
            </a:r>
          </a:p>
          <a:p>
            <a:r>
              <a:rPr lang="en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ecosystem is designed. Moore illustrates how an entrepreneurial ecosystem would “cooperatively and competitively to support new products, satisfy customer needs, and eventually incorporate the</a:t>
            </a:r>
          </a:p>
          <a:p>
            <a:r>
              <a:rPr lang="en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round of innovation” (Moore, 1993). Furthermore, research by </a:t>
            </a:r>
            <a:r>
              <a:rPr lang="en-ID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Stam</a:t>
            </a:r>
            <a:r>
              <a:rPr lang="en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Spiegel (2016) showed how a rich ecosystem “enables entrepreneurship and subsequent value creation at the regional </a:t>
            </a:r>
          </a:p>
          <a:p>
            <a:r>
              <a:rPr lang="en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level” (</a:t>
            </a:r>
            <a:r>
              <a:rPr lang="en-ID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Stam</a:t>
            </a:r>
            <a:r>
              <a:rPr lang="en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2016). Therefore, this idea has become more widespread and popular in the literature, which has encouraged governments to focus on building entrepreneurial ecosystems (Mason and </a:t>
            </a:r>
          </a:p>
          <a:p>
            <a:r>
              <a:rPr lang="en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Brown, 2014). However, the latest definition of an entrepreneurial ecosystem, presented by Spiegel in (2017), is as follows: An entrepreneurial ecosystem is interdependent group of local </a:t>
            </a:r>
          </a:p>
          <a:p>
            <a:r>
              <a:rPr lang="en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 (actors), social networks, universities, sources of investment, economic policies (factors) coordinated in such a way as to create a good environment that enable productive </a:t>
            </a:r>
          </a:p>
          <a:p>
            <a:r>
              <a:rPr lang="en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entrepreneurship in a particular region (Spiegel, 2017). </a:t>
            </a:r>
          </a:p>
          <a:p>
            <a:endParaRPr lang="en-ID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recent years, many models have been created to gain better understanding of how to develop ecosystems for entrepreneurship but this current study has limited discussion to two of the </a:t>
            </a:r>
          </a:p>
          <a:p>
            <a:r>
              <a:rPr lang="en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famous models; the Isenberg (2011), and </a:t>
            </a:r>
            <a:r>
              <a:rPr lang="en-ID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Stam</a:t>
            </a:r>
            <a:r>
              <a:rPr lang="en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(2015) frameworks. The Isenberg framework (2011), suggests that the entrepreneurship ecosystem must include </a:t>
            </a:r>
          </a:p>
          <a:p>
            <a:r>
              <a:rPr lang="en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key dimensions with twelve elements incorporated together. These are: policy (leadership, government); finance (financial capital); culture (success stories, societal norms); supports </a:t>
            </a:r>
          </a:p>
          <a:p>
            <a:r>
              <a:rPr lang="en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(infrastructure, support professions); human capital (labour, educational institutions); and markets (early customers, networks) (Isenberg, 2011). However, these domains largely overlap with the </a:t>
            </a:r>
          </a:p>
          <a:p>
            <a:r>
              <a:rPr lang="en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eight World Economic Forum pillars (WEF 2013) of successful entrepreneurship ecosystems. These are; human capital, cultural support, education &amp; training, markets, major universities, </a:t>
            </a:r>
          </a:p>
          <a:p>
            <a:r>
              <a:rPr lang="en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government, funding, and regulatory framework (Sala et al., 2013). As in other examples of popular literature, the Isenberg approach puts entrepreneurship at the </a:t>
            </a:r>
            <a:r>
              <a:rPr lang="en-ID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en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framework, recognizing </a:t>
            </a:r>
          </a:p>
          <a:p>
            <a:r>
              <a:rPr lang="en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importance that entrepreneurship plays as a key element and recognizing the main factors that are essential for the success of the entrepreneurial ecosystem. These are: actors, customers, </a:t>
            </a:r>
          </a:p>
          <a:p>
            <a:r>
              <a:rPr lang="en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resources, and institutions (Jansen, 2017). Meanwhile, the WEF also presented the main elements within each pillar: the actors involved; human capital; access to customers; finance &amp; services; and </a:t>
            </a:r>
          </a:p>
          <a:p>
            <a:r>
              <a:rPr lang="en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institutions (</a:t>
            </a:r>
            <a:r>
              <a:rPr lang="en-ID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Spigel</a:t>
            </a:r>
            <a:r>
              <a:rPr lang="en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2017; </a:t>
            </a:r>
            <a:r>
              <a:rPr lang="en-ID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Stam</a:t>
            </a:r>
            <a:r>
              <a:rPr lang="en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2016).</a:t>
            </a:r>
          </a:p>
          <a:p>
            <a:endParaRPr lang="en-ID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see: https://www.oecd.org/cfe/leed/Entrepreneurial-ecosystems.pdf</a:t>
            </a:r>
          </a:p>
          <a:p>
            <a:endParaRPr lang="en-ID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6C01F-686C-4F96-B522-B29DFC2756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5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88D8-590E-4156-9FC0-1B8BBC57FB9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A4E3-7657-47DB-A3DA-3D10CA45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2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88D8-590E-4156-9FC0-1B8BBC57FB9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A4E3-7657-47DB-A3DA-3D10CA45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9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88D8-590E-4156-9FC0-1B8BBC57FB9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A4E3-7657-47DB-A3DA-3D10CA45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02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71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88D8-590E-4156-9FC0-1B8BBC57FB9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A4E3-7657-47DB-A3DA-3D10CA45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88D8-590E-4156-9FC0-1B8BBC57FB9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A4E3-7657-47DB-A3DA-3D10CA45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8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88D8-590E-4156-9FC0-1B8BBC57FB9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A4E3-7657-47DB-A3DA-3D10CA45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6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88D8-590E-4156-9FC0-1B8BBC57FB9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A4E3-7657-47DB-A3DA-3D10CA45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88D8-590E-4156-9FC0-1B8BBC57FB9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A4E3-7657-47DB-A3DA-3D10CA45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7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88D8-590E-4156-9FC0-1B8BBC57FB9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A4E3-7657-47DB-A3DA-3D10CA45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4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88D8-590E-4156-9FC0-1B8BBC57FB9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A4E3-7657-47DB-A3DA-3D10CA45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5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88D8-590E-4156-9FC0-1B8BBC57FB9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A4E3-7657-47DB-A3DA-3D10CA45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4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488D8-590E-4156-9FC0-1B8BBC57FB9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9A4E3-7657-47DB-A3DA-3D10CA45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5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boc.weeb.id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entrepreneurial-ecosystems-and-the-role-of-government-policy-3580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esearchgate.net/figure/Isenbergs-model-of-an-entrepreneurship-ecosystem-Source-Regh-Fuer-GmbH-2018_fig3_32901526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90929" y="243741"/>
            <a:ext cx="4501662" cy="343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Workshop 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Penyegaran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3600" b="1" dirty="0" smtClean="0"/>
              <a:t>Program </a:t>
            </a:r>
            <a:r>
              <a:rPr lang="en-ID" sz="3600" b="1" dirty="0" err="1" smtClean="0"/>
              <a:t>Inovasi</a:t>
            </a:r>
            <a:r>
              <a:rPr lang="en-ID" sz="3600" b="1" dirty="0" smtClean="0"/>
              <a:t> IPB</a:t>
            </a:r>
            <a:endParaRPr lang="en-US" sz="3600" b="1" dirty="0" smtClean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1600" dirty="0" smtClean="0"/>
              <a:t>Kamis, 1 Oktober 2020, via Zoom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sv-SE" sz="1600" dirty="0" smtClean="0"/>
          </a:p>
          <a:p>
            <a:pPr algn="ctr">
              <a:lnSpc>
                <a:spcPts val="1400"/>
              </a:lnSpc>
              <a:spcAft>
                <a:spcPts val="800"/>
              </a:spcAft>
            </a:pPr>
            <a:r>
              <a:rPr lang="sv-SE" sz="1600" dirty="0" smtClean="0"/>
              <a:t>Kristanto Santosa </a:t>
            </a:r>
          </a:p>
          <a:p>
            <a:pPr algn="ctr">
              <a:lnSpc>
                <a:spcPts val="1400"/>
              </a:lnSpc>
              <a:spcAft>
                <a:spcPts val="800"/>
              </a:spcAft>
            </a:pPr>
            <a:r>
              <a:rPr lang="sv-SE" sz="1600" dirty="0" smtClean="0"/>
              <a:t>Business Innovation Center</a:t>
            </a:r>
          </a:p>
          <a:p>
            <a:pPr algn="ctr">
              <a:lnSpc>
                <a:spcPts val="1400"/>
              </a:lnSpc>
              <a:spcAft>
                <a:spcPts val="800"/>
              </a:spcAft>
            </a:pPr>
            <a:r>
              <a:rPr lang="sv-SE" sz="1600" dirty="0" smtClean="0"/>
              <a:t> (</a:t>
            </a:r>
            <a:r>
              <a:rPr lang="sv-SE" sz="1600" dirty="0" smtClean="0">
                <a:hlinkClick r:id="rId2"/>
              </a:rPr>
              <a:t>http://bic.web.id</a:t>
            </a:r>
            <a:r>
              <a:rPr lang="sv-SE" sz="1600" dirty="0" smtClean="0"/>
              <a:t>)  </a:t>
            </a:r>
            <a:endParaRPr lang="en-US" sz="1600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8982" y="4331143"/>
            <a:ext cx="11333018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“</a:t>
            </a:r>
            <a:r>
              <a:rPr lang="en-US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University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to 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“Best Entrepreneurial University”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451" y="2997947"/>
            <a:ext cx="607477" cy="394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880" cy="42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8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A53317B-7099-4DB2-9B9B-CB6B8052FD23}"/>
              </a:ext>
            </a:extLst>
          </p:cNvPr>
          <p:cNvSpPr txBox="1"/>
          <p:nvPr/>
        </p:nvSpPr>
        <p:spPr>
          <a:xfrm>
            <a:off x="196361" y="240965"/>
            <a:ext cx="11799277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GB" altLang="ko-KR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  <a:p>
            <a:pPr algn="ctr"/>
            <a:r>
              <a:rPr lang="en-GB" altLang="ko-K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SELF REINFORCING LOOP</a:t>
            </a:r>
            <a:endParaRPr lang="ko-KR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31485" y="4234775"/>
            <a:ext cx="5672962" cy="2364583"/>
            <a:chOff x="550918" y="4164437"/>
            <a:chExt cx="6059898" cy="2364583"/>
          </a:xfrm>
        </p:grpSpPr>
        <p:sp>
          <p:nvSpPr>
            <p:cNvPr id="31" name="object 16"/>
            <p:cNvSpPr>
              <a:spLocks noChangeArrowheads="1"/>
            </p:cNvSpPr>
            <p:nvPr/>
          </p:nvSpPr>
          <p:spPr bwMode="auto">
            <a:xfrm>
              <a:off x="1498104" y="4164437"/>
              <a:ext cx="5112712" cy="2364583"/>
            </a:xfrm>
            <a:custGeom>
              <a:avLst/>
              <a:gdLst>
                <a:gd name="T0" fmla="*/ 0 w 5026279"/>
                <a:gd name="T1" fmla="*/ 959724 h 2297201"/>
                <a:gd name="T2" fmla="*/ 95640 w 5026279"/>
                <a:gd name="T3" fmla="*/ 1089982 h 2297201"/>
                <a:gd name="T4" fmla="*/ 192475 w 5026279"/>
                <a:gd name="T5" fmla="*/ 1207453 h 2297201"/>
                <a:gd name="T6" fmla="*/ 294213 w 5026279"/>
                <a:gd name="T7" fmla="*/ 1329225 h 2297201"/>
                <a:gd name="T8" fmla="*/ 400731 w 5026279"/>
                <a:gd name="T9" fmla="*/ 1435343 h 2297201"/>
                <a:gd name="T10" fmla="*/ 521835 w 5026279"/>
                <a:gd name="T11" fmla="*/ 1537278 h 2297201"/>
                <a:gd name="T12" fmla="*/ 642940 w 5026279"/>
                <a:gd name="T13" fmla="*/ 1634984 h 2297201"/>
                <a:gd name="T14" fmla="*/ 751850 w 5026279"/>
                <a:gd name="T15" fmla="*/ 1717082 h 2297201"/>
                <a:gd name="T16" fmla="*/ 900810 w 5026279"/>
                <a:gd name="T17" fmla="*/ 1806266 h 2297201"/>
                <a:gd name="T18" fmla="*/ 1043673 w 5026279"/>
                <a:gd name="T19" fmla="*/ 1882713 h 2297201"/>
                <a:gd name="T20" fmla="*/ 1171949 w 5026279"/>
                <a:gd name="T21" fmla="*/ 1947829 h 2297201"/>
                <a:gd name="T22" fmla="*/ 1310030 w 5026279"/>
                <a:gd name="T23" fmla="*/ 2001618 h 2297201"/>
                <a:gd name="T24" fmla="*/ 1466163 w 5026279"/>
                <a:gd name="T25" fmla="*/ 2052573 h 2297201"/>
                <a:gd name="T26" fmla="*/ 1634490 w 5026279"/>
                <a:gd name="T27" fmla="*/ 2096467 h 2297201"/>
                <a:gd name="T28" fmla="*/ 1790623 w 5026279"/>
                <a:gd name="T29" fmla="*/ 2126186 h 2297201"/>
                <a:gd name="T30" fmla="*/ 1944364 w 5026279"/>
                <a:gd name="T31" fmla="*/ 2146000 h 2297201"/>
                <a:gd name="T32" fmla="*/ 2103008 w 5026279"/>
                <a:gd name="T33" fmla="*/ 2158750 h 2297201"/>
                <a:gd name="T34" fmla="*/ 2249456 w 5026279"/>
                <a:gd name="T35" fmla="*/ 2161583 h 2297201"/>
                <a:gd name="T36" fmla="*/ 2366975 w 5026279"/>
                <a:gd name="T37" fmla="*/ 2155919 h 2297201"/>
                <a:gd name="T38" fmla="*/ 2479591 w 5026279"/>
                <a:gd name="T39" fmla="*/ 2147421 h 2297201"/>
                <a:gd name="T40" fmla="*/ 2592087 w 5026279"/>
                <a:gd name="T41" fmla="*/ 2134683 h 2297201"/>
                <a:gd name="T42" fmla="*/ 2696216 w 5026279"/>
                <a:gd name="T43" fmla="*/ 2117690 h 2297201"/>
                <a:gd name="T44" fmla="*/ 2828199 w 5026279"/>
                <a:gd name="T45" fmla="*/ 2090801 h 2297201"/>
                <a:gd name="T46" fmla="*/ 2946913 w 5026279"/>
                <a:gd name="T47" fmla="*/ 2058236 h 2297201"/>
                <a:gd name="T48" fmla="*/ 3075191 w 5026279"/>
                <a:gd name="T49" fmla="*/ 2020020 h 2297201"/>
                <a:gd name="T50" fmla="*/ 3185415 w 5026279"/>
                <a:gd name="T51" fmla="*/ 1974718 h 2297201"/>
                <a:gd name="T52" fmla="*/ 3284642 w 5026279"/>
                <a:gd name="T53" fmla="*/ 1928003 h 2297201"/>
                <a:gd name="T54" fmla="*/ 3404550 w 5026279"/>
                <a:gd name="T55" fmla="*/ 1879880 h 2297201"/>
                <a:gd name="T56" fmla="*/ 3517166 w 5026279"/>
                <a:gd name="T57" fmla="*/ 1820427 h 2297201"/>
                <a:gd name="T58" fmla="*/ 3646639 w 5026279"/>
                <a:gd name="T59" fmla="*/ 1743981 h 2297201"/>
                <a:gd name="T60" fmla="*/ 3802892 w 5026279"/>
                <a:gd name="T61" fmla="*/ 1634984 h 2297201"/>
                <a:gd name="T62" fmla="*/ 3938461 w 5026279"/>
                <a:gd name="T63" fmla="*/ 1521744 h 2297201"/>
                <a:gd name="T64" fmla="*/ 4072836 w 5026279"/>
                <a:gd name="T65" fmla="*/ 1402839 h 2297201"/>
                <a:gd name="T66" fmla="*/ 4192745 w 5026279"/>
                <a:gd name="T67" fmla="*/ 1274016 h 2297201"/>
                <a:gd name="T68" fmla="*/ 4731438 w 5026279"/>
                <a:gd name="T69" fmla="*/ 1559959 h 2297201"/>
                <a:gd name="T70" fmla="*/ 2789466 w 5026279"/>
                <a:gd name="T71" fmla="*/ 59512 h 2297201"/>
                <a:gd name="T72" fmla="*/ 3235028 w 5026279"/>
                <a:gd name="T73" fmla="*/ 496891 h 2297201"/>
                <a:gd name="T74" fmla="*/ 3122413 w 5026279"/>
                <a:gd name="T75" fmla="*/ 597392 h 2297201"/>
                <a:gd name="T76" fmla="*/ 3018285 w 5026279"/>
                <a:gd name="T77" fmla="*/ 675188 h 2297201"/>
                <a:gd name="T78" fmla="*/ 2912961 w 5026279"/>
                <a:gd name="T79" fmla="*/ 746054 h 2297201"/>
                <a:gd name="T80" fmla="*/ 2782172 w 5026279"/>
                <a:gd name="T81" fmla="*/ 813931 h 2297201"/>
                <a:gd name="T82" fmla="*/ 2674457 w 5026279"/>
                <a:gd name="T83" fmla="*/ 859222 h 2297201"/>
                <a:gd name="T84" fmla="*/ 2540083 w 5026279"/>
                <a:gd name="T85" fmla="*/ 900332 h 2297201"/>
                <a:gd name="T86" fmla="*/ 2427467 w 5026279"/>
                <a:gd name="T87" fmla="*/ 921482 h 2297201"/>
                <a:gd name="T88" fmla="*/ 2267628 w 5026279"/>
                <a:gd name="T89" fmla="*/ 932836 h 2297201"/>
                <a:gd name="T90" fmla="*/ 2070370 w 5026279"/>
                <a:gd name="T91" fmla="*/ 920169 h 2297201"/>
                <a:gd name="T92" fmla="*/ 1806403 w 5026279"/>
                <a:gd name="T93" fmla="*/ 867707 h 2297201"/>
                <a:gd name="T94" fmla="*/ 1587267 w 5026279"/>
                <a:gd name="T95" fmla="*/ 775691 h 2297201"/>
                <a:gd name="T96" fmla="*/ 1386303 w 5026279"/>
                <a:gd name="T97" fmla="*/ 651169 h 2297201"/>
                <a:gd name="T98" fmla="*/ 1210684 w 5026279"/>
                <a:gd name="T99" fmla="*/ 479921 h 22972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026279"/>
                <a:gd name="T151" fmla="*/ 0 h 2297201"/>
                <a:gd name="T152" fmla="*/ 5026279 w 5026279"/>
                <a:gd name="T153" fmla="*/ 2297201 h 22972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026279" h="2297201">
                  <a:moveTo>
                    <a:pt x="1286128" y="510031"/>
                  </a:moveTo>
                  <a:lnTo>
                    <a:pt x="0" y="1019937"/>
                  </a:lnTo>
                  <a:lnTo>
                    <a:pt x="43687" y="1086104"/>
                  </a:lnTo>
                  <a:lnTo>
                    <a:pt x="101600" y="1158367"/>
                  </a:lnTo>
                  <a:lnTo>
                    <a:pt x="154305" y="1221613"/>
                  </a:lnTo>
                  <a:lnTo>
                    <a:pt x="204469" y="1283208"/>
                  </a:lnTo>
                  <a:lnTo>
                    <a:pt x="250825" y="1346454"/>
                  </a:lnTo>
                  <a:lnTo>
                    <a:pt x="312547" y="1412621"/>
                  </a:lnTo>
                  <a:lnTo>
                    <a:pt x="367791" y="1469771"/>
                  </a:lnTo>
                  <a:lnTo>
                    <a:pt x="425703" y="1525397"/>
                  </a:lnTo>
                  <a:lnTo>
                    <a:pt x="492633" y="1576578"/>
                  </a:lnTo>
                  <a:lnTo>
                    <a:pt x="554354" y="1633727"/>
                  </a:lnTo>
                  <a:lnTo>
                    <a:pt x="618616" y="1692427"/>
                  </a:lnTo>
                  <a:lnTo>
                    <a:pt x="683005" y="1737563"/>
                  </a:lnTo>
                  <a:lnTo>
                    <a:pt x="743458" y="1784197"/>
                  </a:lnTo>
                  <a:lnTo>
                    <a:pt x="798702" y="1824812"/>
                  </a:lnTo>
                  <a:lnTo>
                    <a:pt x="878459" y="1872957"/>
                  </a:lnTo>
                  <a:lnTo>
                    <a:pt x="956945" y="1919592"/>
                  </a:lnTo>
                  <a:lnTo>
                    <a:pt x="1044321" y="1969236"/>
                  </a:lnTo>
                  <a:lnTo>
                    <a:pt x="1108710" y="2000834"/>
                  </a:lnTo>
                  <a:lnTo>
                    <a:pt x="1172972" y="2035428"/>
                  </a:lnTo>
                  <a:lnTo>
                    <a:pt x="1244980" y="2070036"/>
                  </a:lnTo>
                  <a:lnTo>
                    <a:pt x="1318260" y="2101621"/>
                  </a:lnTo>
                  <a:lnTo>
                    <a:pt x="1391665" y="2127199"/>
                  </a:lnTo>
                  <a:lnTo>
                    <a:pt x="1472691" y="2155786"/>
                  </a:lnTo>
                  <a:lnTo>
                    <a:pt x="1557527" y="2181352"/>
                  </a:lnTo>
                  <a:lnTo>
                    <a:pt x="1645030" y="2208441"/>
                  </a:lnTo>
                  <a:lnTo>
                    <a:pt x="1736344" y="2227999"/>
                  </a:lnTo>
                  <a:lnTo>
                    <a:pt x="1805813" y="2243035"/>
                  </a:lnTo>
                  <a:lnTo>
                    <a:pt x="1902205" y="2259584"/>
                  </a:lnTo>
                  <a:lnTo>
                    <a:pt x="1992249" y="2274633"/>
                  </a:lnTo>
                  <a:lnTo>
                    <a:pt x="2065527" y="2280640"/>
                  </a:lnTo>
                  <a:lnTo>
                    <a:pt x="2146554" y="2288171"/>
                  </a:lnTo>
                  <a:lnTo>
                    <a:pt x="2234057" y="2294191"/>
                  </a:lnTo>
                  <a:lnTo>
                    <a:pt x="2318892" y="2294191"/>
                  </a:lnTo>
                  <a:lnTo>
                    <a:pt x="2389632" y="2297201"/>
                  </a:lnTo>
                  <a:lnTo>
                    <a:pt x="2445004" y="2294191"/>
                  </a:lnTo>
                  <a:lnTo>
                    <a:pt x="2514473" y="2291181"/>
                  </a:lnTo>
                  <a:lnTo>
                    <a:pt x="2585212" y="2288171"/>
                  </a:lnTo>
                  <a:lnTo>
                    <a:pt x="2634107" y="2282151"/>
                  </a:lnTo>
                  <a:lnTo>
                    <a:pt x="2695829" y="2277643"/>
                  </a:lnTo>
                  <a:lnTo>
                    <a:pt x="2753614" y="2268613"/>
                  </a:lnTo>
                  <a:lnTo>
                    <a:pt x="2815463" y="2259584"/>
                  </a:lnTo>
                  <a:lnTo>
                    <a:pt x="2864230" y="2250554"/>
                  </a:lnTo>
                  <a:lnTo>
                    <a:pt x="2928620" y="2237016"/>
                  </a:lnTo>
                  <a:lnTo>
                    <a:pt x="3004439" y="2221979"/>
                  </a:lnTo>
                  <a:lnTo>
                    <a:pt x="3068828" y="2205431"/>
                  </a:lnTo>
                  <a:lnTo>
                    <a:pt x="3130550" y="2187371"/>
                  </a:lnTo>
                  <a:lnTo>
                    <a:pt x="3200019" y="2167813"/>
                  </a:lnTo>
                  <a:lnTo>
                    <a:pt x="3266821" y="2146757"/>
                  </a:lnTo>
                  <a:lnTo>
                    <a:pt x="3331210" y="2127199"/>
                  </a:lnTo>
                  <a:lnTo>
                    <a:pt x="3383915" y="2098611"/>
                  </a:lnTo>
                  <a:lnTo>
                    <a:pt x="3439160" y="2077554"/>
                  </a:lnTo>
                  <a:lnTo>
                    <a:pt x="3489325" y="2048967"/>
                  </a:lnTo>
                  <a:lnTo>
                    <a:pt x="3549777" y="2026399"/>
                  </a:lnTo>
                  <a:lnTo>
                    <a:pt x="3616705" y="1997824"/>
                  </a:lnTo>
                  <a:lnTo>
                    <a:pt x="3678428" y="1963216"/>
                  </a:lnTo>
                  <a:lnTo>
                    <a:pt x="3736340" y="1934641"/>
                  </a:lnTo>
                  <a:lnTo>
                    <a:pt x="3786504" y="1904555"/>
                  </a:lnTo>
                  <a:lnTo>
                    <a:pt x="3873880" y="1853399"/>
                  </a:lnTo>
                  <a:lnTo>
                    <a:pt x="3956177" y="1799247"/>
                  </a:lnTo>
                  <a:lnTo>
                    <a:pt x="4039870" y="1737563"/>
                  </a:lnTo>
                  <a:lnTo>
                    <a:pt x="4124705" y="1668360"/>
                  </a:lnTo>
                  <a:lnTo>
                    <a:pt x="4183888" y="1617218"/>
                  </a:lnTo>
                  <a:lnTo>
                    <a:pt x="4250817" y="1553972"/>
                  </a:lnTo>
                  <a:lnTo>
                    <a:pt x="4326635" y="1490853"/>
                  </a:lnTo>
                  <a:lnTo>
                    <a:pt x="4391025" y="1426210"/>
                  </a:lnTo>
                  <a:lnTo>
                    <a:pt x="4454017" y="1353947"/>
                  </a:lnTo>
                  <a:lnTo>
                    <a:pt x="4527296" y="1271143"/>
                  </a:lnTo>
                  <a:lnTo>
                    <a:pt x="5026279" y="1657832"/>
                  </a:lnTo>
                  <a:lnTo>
                    <a:pt x="4720208" y="0"/>
                  </a:lnTo>
                  <a:lnTo>
                    <a:pt x="2963291" y="63245"/>
                  </a:lnTo>
                  <a:lnTo>
                    <a:pt x="3494532" y="463295"/>
                  </a:lnTo>
                  <a:lnTo>
                    <a:pt x="3436620" y="528066"/>
                  </a:lnTo>
                  <a:lnTo>
                    <a:pt x="3378708" y="582168"/>
                  </a:lnTo>
                  <a:lnTo>
                    <a:pt x="3316986" y="634873"/>
                  </a:lnTo>
                  <a:lnTo>
                    <a:pt x="3255264" y="679957"/>
                  </a:lnTo>
                  <a:lnTo>
                    <a:pt x="3206369" y="717550"/>
                  </a:lnTo>
                  <a:lnTo>
                    <a:pt x="3153664" y="758189"/>
                  </a:lnTo>
                  <a:lnTo>
                    <a:pt x="3094482" y="792861"/>
                  </a:lnTo>
                  <a:lnTo>
                    <a:pt x="3034029" y="827405"/>
                  </a:lnTo>
                  <a:lnTo>
                    <a:pt x="2955544" y="864997"/>
                  </a:lnTo>
                  <a:lnTo>
                    <a:pt x="2896489" y="893572"/>
                  </a:lnTo>
                  <a:lnTo>
                    <a:pt x="2841116" y="913130"/>
                  </a:lnTo>
                  <a:lnTo>
                    <a:pt x="2762630" y="940181"/>
                  </a:lnTo>
                  <a:lnTo>
                    <a:pt x="2698369" y="956818"/>
                  </a:lnTo>
                  <a:lnTo>
                    <a:pt x="2640457" y="965835"/>
                  </a:lnTo>
                  <a:lnTo>
                    <a:pt x="2578735" y="979297"/>
                  </a:lnTo>
                  <a:lnTo>
                    <a:pt x="2491359" y="991362"/>
                  </a:lnTo>
                  <a:lnTo>
                    <a:pt x="2408936" y="991362"/>
                  </a:lnTo>
                  <a:lnTo>
                    <a:pt x="2321560" y="988441"/>
                  </a:lnTo>
                  <a:lnTo>
                    <a:pt x="2199386" y="977900"/>
                  </a:lnTo>
                  <a:lnTo>
                    <a:pt x="2042414" y="956818"/>
                  </a:lnTo>
                  <a:lnTo>
                    <a:pt x="1918970" y="922147"/>
                  </a:lnTo>
                  <a:lnTo>
                    <a:pt x="1812163" y="881507"/>
                  </a:lnTo>
                  <a:lnTo>
                    <a:pt x="1686178" y="824357"/>
                  </a:lnTo>
                  <a:lnTo>
                    <a:pt x="1578102" y="761238"/>
                  </a:lnTo>
                  <a:lnTo>
                    <a:pt x="1472691" y="692023"/>
                  </a:lnTo>
                  <a:lnTo>
                    <a:pt x="1377441" y="610743"/>
                  </a:lnTo>
                  <a:lnTo>
                    <a:pt x="1286128" y="5100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object 9"/>
            <p:cNvSpPr txBox="1">
              <a:spLocks noChangeArrowheads="1"/>
            </p:cNvSpPr>
            <p:nvPr/>
          </p:nvSpPr>
          <p:spPr bwMode="auto">
            <a:xfrm>
              <a:off x="550918" y="5273539"/>
              <a:ext cx="5146421" cy="109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516063" algn="ctr">
                <a:lnSpc>
                  <a:spcPts val="2000"/>
                </a:lnSpc>
                <a:spcBef>
                  <a:spcPts val="1800"/>
                </a:spcBef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charset="0"/>
                </a:rPr>
                <a:t>Innovation: 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charset="0"/>
                </a:rPr>
                <a:t>Transforming 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charset="0"/>
                </a:rPr>
                <a:t> </a:t>
              </a: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charset="0"/>
                </a:rPr>
                <a:t>Knowledge  </a:t>
              </a:r>
              <a:r>
                <a:rPr lang="en-US" sz="20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charset="0"/>
                </a:rPr>
                <a:t>“Back” </a:t>
              </a:r>
              <a:endPara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endParaRPr>
            </a:p>
            <a:p>
              <a:pPr marL="1516063" algn="ctr">
                <a:lnSpc>
                  <a:spcPts val="2000"/>
                </a:lnSpc>
                <a:defRPr/>
              </a:pPr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charset="0"/>
                </a:rPr>
                <a:t>into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charset="0"/>
                </a:rPr>
                <a:t> Value / 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charset="0"/>
                </a:rPr>
                <a:t>Money</a:t>
              </a:r>
              <a:endParaRPr lang="id-ID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43889" y="1638900"/>
            <a:ext cx="5848419" cy="2729043"/>
            <a:chOff x="-70644" y="972460"/>
            <a:chExt cx="6265788" cy="2729043"/>
          </a:xfrm>
        </p:grpSpPr>
        <p:sp>
          <p:nvSpPr>
            <p:cNvPr id="29" name="object 15"/>
            <p:cNvSpPr>
              <a:spLocks noChangeArrowheads="1"/>
            </p:cNvSpPr>
            <p:nvPr/>
          </p:nvSpPr>
          <p:spPr bwMode="auto">
            <a:xfrm>
              <a:off x="793247" y="972460"/>
              <a:ext cx="5332631" cy="2729043"/>
            </a:xfrm>
            <a:custGeom>
              <a:avLst/>
              <a:gdLst>
                <a:gd name="T0" fmla="*/ 0 w 5302504"/>
                <a:gd name="T1" fmla="*/ 0 h 2714752"/>
                <a:gd name="T2" fmla="*/ 5302504 w 5302504"/>
                <a:gd name="T3" fmla="*/ 2714752 h 2714752"/>
              </a:gdLst>
              <a:ahLst/>
              <a:cxnLst/>
              <a:rect l="T0" t="T1" r="T2" b="T3"/>
              <a:pathLst>
                <a:path w="5302504" h="2714752">
                  <a:moveTo>
                    <a:pt x="1741677" y="2034921"/>
                  </a:moveTo>
                  <a:lnTo>
                    <a:pt x="1764919" y="1995804"/>
                  </a:lnTo>
                  <a:lnTo>
                    <a:pt x="1802129" y="1923669"/>
                  </a:lnTo>
                  <a:lnTo>
                    <a:pt x="1848485" y="1852929"/>
                  </a:lnTo>
                  <a:lnTo>
                    <a:pt x="1892173" y="1783714"/>
                  </a:lnTo>
                  <a:lnTo>
                    <a:pt x="1950085" y="1722120"/>
                  </a:lnTo>
                  <a:lnTo>
                    <a:pt x="1989963" y="1678432"/>
                  </a:lnTo>
                  <a:lnTo>
                    <a:pt x="2031111" y="1636395"/>
                  </a:lnTo>
                  <a:lnTo>
                    <a:pt x="2082673" y="1591183"/>
                  </a:lnTo>
                  <a:lnTo>
                    <a:pt x="2149475" y="1549146"/>
                  </a:lnTo>
                  <a:lnTo>
                    <a:pt x="2193290" y="1515999"/>
                  </a:lnTo>
                  <a:lnTo>
                    <a:pt x="2253741" y="1482978"/>
                  </a:lnTo>
                  <a:lnTo>
                    <a:pt x="2316734" y="1437766"/>
                  </a:lnTo>
                  <a:lnTo>
                    <a:pt x="2383663" y="1404747"/>
                  </a:lnTo>
                  <a:lnTo>
                    <a:pt x="2446654" y="1382140"/>
                  </a:lnTo>
                  <a:lnTo>
                    <a:pt x="2516124" y="1362583"/>
                  </a:lnTo>
                  <a:lnTo>
                    <a:pt x="2566289" y="1335532"/>
                  </a:lnTo>
                  <a:lnTo>
                    <a:pt x="2638298" y="1319022"/>
                  </a:lnTo>
                  <a:lnTo>
                    <a:pt x="2707766" y="1300988"/>
                  </a:lnTo>
                  <a:lnTo>
                    <a:pt x="2777236" y="1290447"/>
                  </a:lnTo>
                  <a:lnTo>
                    <a:pt x="2840354" y="1273937"/>
                  </a:lnTo>
                  <a:lnTo>
                    <a:pt x="2918841" y="1267840"/>
                  </a:lnTo>
                  <a:lnTo>
                    <a:pt x="3011424" y="1257300"/>
                  </a:lnTo>
                  <a:lnTo>
                    <a:pt x="3113024" y="1261872"/>
                  </a:lnTo>
                  <a:lnTo>
                    <a:pt x="3222371" y="1276858"/>
                  </a:lnTo>
                  <a:lnTo>
                    <a:pt x="3321431" y="1284351"/>
                  </a:lnTo>
                  <a:lnTo>
                    <a:pt x="3430778" y="1319022"/>
                  </a:lnTo>
                  <a:lnTo>
                    <a:pt x="3529838" y="1346073"/>
                  </a:lnTo>
                  <a:lnTo>
                    <a:pt x="3627628" y="1382140"/>
                  </a:lnTo>
                  <a:lnTo>
                    <a:pt x="3706114" y="1415288"/>
                  </a:lnTo>
                  <a:lnTo>
                    <a:pt x="3780663" y="1460373"/>
                  </a:lnTo>
                  <a:lnTo>
                    <a:pt x="3864229" y="1502537"/>
                  </a:lnTo>
                  <a:lnTo>
                    <a:pt x="3940175" y="1558163"/>
                  </a:lnTo>
                  <a:lnTo>
                    <a:pt x="4018661" y="1613789"/>
                  </a:lnTo>
                  <a:lnTo>
                    <a:pt x="4090670" y="1683003"/>
                  </a:lnTo>
                  <a:lnTo>
                    <a:pt x="4162679" y="1756664"/>
                  </a:lnTo>
                  <a:lnTo>
                    <a:pt x="4243832" y="1861947"/>
                  </a:lnTo>
                  <a:lnTo>
                    <a:pt x="5302504" y="1149096"/>
                  </a:lnTo>
                  <a:lnTo>
                    <a:pt x="5221478" y="1034796"/>
                  </a:lnTo>
                  <a:lnTo>
                    <a:pt x="5140452" y="921892"/>
                  </a:lnTo>
                  <a:lnTo>
                    <a:pt x="5056758" y="836167"/>
                  </a:lnTo>
                  <a:lnTo>
                    <a:pt x="4952619" y="744474"/>
                  </a:lnTo>
                  <a:lnTo>
                    <a:pt x="4851019" y="649732"/>
                  </a:lnTo>
                  <a:lnTo>
                    <a:pt x="4744212" y="568451"/>
                  </a:lnTo>
                  <a:lnTo>
                    <a:pt x="4637405" y="493267"/>
                  </a:lnTo>
                  <a:lnTo>
                    <a:pt x="4535805" y="431673"/>
                  </a:lnTo>
                  <a:lnTo>
                    <a:pt x="4443222" y="365505"/>
                  </a:lnTo>
                  <a:lnTo>
                    <a:pt x="4333875" y="309879"/>
                  </a:lnTo>
                  <a:lnTo>
                    <a:pt x="4214241" y="258699"/>
                  </a:lnTo>
                  <a:lnTo>
                    <a:pt x="4099687" y="209041"/>
                  </a:lnTo>
                  <a:lnTo>
                    <a:pt x="3933698" y="150367"/>
                  </a:lnTo>
                  <a:lnTo>
                    <a:pt x="3810254" y="105283"/>
                  </a:lnTo>
                  <a:lnTo>
                    <a:pt x="3699637" y="84200"/>
                  </a:lnTo>
                  <a:lnTo>
                    <a:pt x="3578733" y="55625"/>
                  </a:lnTo>
                  <a:lnTo>
                    <a:pt x="3465449" y="36067"/>
                  </a:lnTo>
                  <a:lnTo>
                    <a:pt x="3329178" y="19558"/>
                  </a:lnTo>
                  <a:lnTo>
                    <a:pt x="3228848" y="13588"/>
                  </a:lnTo>
                  <a:lnTo>
                    <a:pt x="3129788" y="3048"/>
                  </a:lnTo>
                  <a:lnTo>
                    <a:pt x="3031998" y="0"/>
                  </a:lnTo>
                  <a:lnTo>
                    <a:pt x="2927731" y="0"/>
                  </a:lnTo>
                  <a:lnTo>
                    <a:pt x="2844165" y="13588"/>
                  </a:lnTo>
                  <a:lnTo>
                    <a:pt x="2745104" y="22605"/>
                  </a:lnTo>
                  <a:lnTo>
                    <a:pt x="2649982" y="33147"/>
                  </a:lnTo>
                  <a:lnTo>
                    <a:pt x="2550922" y="42163"/>
                  </a:lnTo>
                  <a:lnTo>
                    <a:pt x="2458212" y="55625"/>
                  </a:lnTo>
                  <a:lnTo>
                    <a:pt x="2363089" y="81152"/>
                  </a:lnTo>
                  <a:lnTo>
                    <a:pt x="2274316" y="105283"/>
                  </a:lnTo>
                  <a:lnTo>
                    <a:pt x="2200910" y="123316"/>
                  </a:lnTo>
                  <a:lnTo>
                    <a:pt x="2094229" y="150367"/>
                  </a:lnTo>
                  <a:lnTo>
                    <a:pt x="2019553" y="186436"/>
                  </a:lnTo>
                  <a:lnTo>
                    <a:pt x="1911477" y="228600"/>
                  </a:lnTo>
                  <a:lnTo>
                    <a:pt x="1822831" y="270763"/>
                  </a:lnTo>
                  <a:lnTo>
                    <a:pt x="1767459" y="294766"/>
                  </a:lnTo>
                  <a:lnTo>
                    <a:pt x="1712087" y="326389"/>
                  </a:lnTo>
                  <a:lnTo>
                    <a:pt x="1649095" y="353440"/>
                  </a:lnTo>
                  <a:lnTo>
                    <a:pt x="1588643" y="392557"/>
                  </a:lnTo>
                  <a:lnTo>
                    <a:pt x="1533271" y="427100"/>
                  </a:lnTo>
                  <a:lnTo>
                    <a:pt x="1475486" y="457200"/>
                  </a:lnTo>
                  <a:lnTo>
                    <a:pt x="1431671" y="484250"/>
                  </a:lnTo>
                  <a:lnTo>
                    <a:pt x="1380236" y="515874"/>
                  </a:lnTo>
                  <a:lnTo>
                    <a:pt x="1330071" y="558038"/>
                  </a:lnTo>
                  <a:lnTo>
                    <a:pt x="1276096" y="601599"/>
                  </a:lnTo>
                  <a:lnTo>
                    <a:pt x="1220724" y="643763"/>
                  </a:lnTo>
                  <a:lnTo>
                    <a:pt x="1174369" y="688848"/>
                  </a:lnTo>
                  <a:lnTo>
                    <a:pt x="1128140" y="730885"/>
                  </a:lnTo>
                  <a:lnTo>
                    <a:pt x="1070228" y="774573"/>
                  </a:lnTo>
                  <a:lnTo>
                    <a:pt x="1026540" y="825753"/>
                  </a:lnTo>
                  <a:lnTo>
                    <a:pt x="989202" y="861822"/>
                  </a:lnTo>
                  <a:lnTo>
                    <a:pt x="949325" y="902335"/>
                  </a:lnTo>
                  <a:lnTo>
                    <a:pt x="910717" y="941451"/>
                  </a:lnTo>
                  <a:lnTo>
                    <a:pt x="870838" y="992632"/>
                  </a:lnTo>
                  <a:lnTo>
                    <a:pt x="845057" y="1025778"/>
                  </a:lnTo>
                  <a:lnTo>
                    <a:pt x="798830" y="1078357"/>
                  </a:lnTo>
                  <a:lnTo>
                    <a:pt x="760222" y="1137030"/>
                  </a:lnTo>
                  <a:lnTo>
                    <a:pt x="729361" y="1179067"/>
                  </a:lnTo>
                  <a:lnTo>
                    <a:pt x="694563" y="1234821"/>
                  </a:lnTo>
                  <a:lnTo>
                    <a:pt x="644398" y="1300988"/>
                  </a:lnTo>
                  <a:lnTo>
                    <a:pt x="604519" y="1376172"/>
                  </a:lnTo>
                  <a:lnTo>
                    <a:pt x="567182" y="1443863"/>
                  </a:lnTo>
                  <a:lnTo>
                    <a:pt x="544068" y="1496440"/>
                  </a:lnTo>
                  <a:lnTo>
                    <a:pt x="0" y="1254378"/>
                  </a:lnTo>
                  <a:lnTo>
                    <a:pt x="755015" y="2714752"/>
                  </a:lnTo>
                  <a:lnTo>
                    <a:pt x="2369439" y="2316099"/>
                  </a:lnTo>
                  <a:lnTo>
                    <a:pt x="1741677" y="2034921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 b="1">
                <a:latin typeface="Arial Narrow" pitchFamily="34" charset="0"/>
              </a:endParaRPr>
            </a:p>
          </p:txBody>
        </p:sp>
        <p:sp>
          <p:nvSpPr>
            <p:cNvPr id="30" name="object 9"/>
            <p:cNvSpPr txBox="1">
              <a:spLocks noChangeArrowheads="1"/>
            </p:cNvSpPr>
            <p:nvPr/>
          </p:nvSpPr>
          <p:spPr bwMode="auto">
            <a:xfrm>
              <a:off x="-70644" y="1419111"/>
              <a:ext cx="6265788" cy="1125538"/>
            </a:xfrm>
            <a:prstGeom prst="rect">
              <a:avLst/>
            </a:prstGeom>
            <a:noFill/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516063" algn="ctr">
                <a:lnSpc>
                  <a:spcPts val="2000"/>
                </a:lnSpc>
                <a:spcBef>
                  <a:spcPts val="1200"/>
                </a:spcBef>
                <a:defRPr/>
              </a:pPr>
              <a:r>
                <a:rPr lang="id-ID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rPr>
                <a:t>R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rPr>
                <a:t>esearch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rPr>
                <a:t>: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rPr>
                <a:t>Transforming </a:t>
              </a:r>
              <a:endPara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endParaRPr>
            </a:p>
            <a:p>
              <a:pPr marL="1516063" algn="ctr">
                <a:lnSpc>
                  <a:spcPts val="1000"/>
                </a:lnSpc>
                <a:spcBef>
                  <a:spcPts val="1200"/>
                </a:spcBef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rPr>
                <a:t>Money 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rPr>
                <a:t>into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rPr>
                <a:t>Knowledge</a:t>
              </a:r>
            </a:p>
            <a:p>
              <a:pPr marL="1516063" algn="ctr">
                <a:lnSpc>
                  <a:spcPts val="1000"/>
                </a:lnSpc>
                <a:spcBef>
                  <a:spcPts val="1200"/>
                </a:spcBef>
                <a:defRPr/>
              </a:pPr>
              <a:r>
                <a:rPr lang="en-US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rPr>
                <a:t>&amp; </a:t>
              </a:r>
              <a:r>
                <a:rPr lang="en-US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rPr>
                <a:t>Discoveries</a:t>
              </a:r>
              <a:endParaRPr lang="id-ID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7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7200" y="380395"/>
            <a:ext cx="873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 Business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(as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“Intermediary” )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64008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83855" y="2209800"/>
            <a:ext cx="2830945" cy="2667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Technical Inputs: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e.g.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Feasibility, Performance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1050" y="1828800"/>
            <a:ext cx="2895600" cy="3733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</a:rPr>
              <a:t>Business Model:</a:t>
            </a:r>
          </a:p>
          <a:p>
            <a:pPr marL="285750" indent="-285750" algn="ctr">
              <a:buFont typeface="Wingdings" pitchFamily="2" charset="2"/>
              <a:buChar char="§"/>
            </a:pPr>
            <a:endParaRPr lang="en-US" sz="2400" b="1" u="sng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itchFamily="2" charset="2"/>
              <a:buChar char="§"/>
            </a:pPr>
            <a:r>
              <a:rPr lang="en-US" sz="2400" b="1" u="sng" dirty="0">
                <a:solidFill>
                  <a:schemeClr val="tx1"/>
                </a:solidFill>
              </a:rPr>
              <a:t>Market 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en-US" sz="2400" b="1" u="sng" dirty="0">
                <a:solidFill>
                  <a:schemeClr val="tx1"/>
                </a:solidFill>
              </a:rPr>
              <a:t>Value Proposition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en-US" sz="2400" b="1" u="sng" dirty="0">
                <a:solidFill>
                  <a:schemeClr val="tx1"/>
                </a:solidFill>
              </a:rPr>
              <a:t>Value Chain 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en-US" sz="2400" b="1" u="sng" dirty="0">
                <a:solidFill>
                  <a:schemeClr val="tx1"/>
                </a:solidFill>
              </a:rPr>
              <a:t>Cost &amp; Profit 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en-US" sz="2400" b="1" u="sng" dirty="0">
                <a:solidFill>
                  <a:schemeClr val="tx1"/>
                </a:solidFill>
              </a:rPr>
              <a:t>Value Network 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en-US" sz="2400" b="1" u="sng" dirty="0">
                <a:solidFill>
                  <a:schemeClr val="tx1"/>
                </a:solidFill>
              </a:rPr>
              <a:t>Competitive Strategy</a:t>
            </a:r>
          </a:p>
        </p:txBody>
      </p:sp>
      <p:sp>
        <p:nvSpPr>
          <p:cNvPr id="7" name="Oval 6"/>
          <p:cNvSpPr/>
          <p:nvPr/>
        </p:nvSpPr>
        <p:spPr>
          <a:xfrm>
            <a:off x="7943850" y="2305050"/>
            <a:ext cx="3028950" cy="2667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Economic </a:t>
            </a:r>
            <a:r>
              <a:rPr lang="en-US" sz="2000" b="1" dirty="0" smtClean="0">
                <a:solidFill>
                  <a:schemeClr val="tx1"/>
                </a:solidFill>
              </a:rPr>
              <a:t>Output :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e.g.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Value,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Price,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 Profit   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3790373" y="3392488"/>
            <a:ext cx="1038658" cy="6096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7227744" y="3392488"/>
            <a:ext cx="1010227" cy="6096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56302" y="5019963"/>
            <a:ext cx="2834409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Domain  </a:t>
            </a:r>
            <a:r>
              <a:rPr lang="en-US" sz="2400" b="1" dirty="0" err="1" smtClean="0"/>
              <a:t>Akademik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8287327" y="5029200"/>
            <a:ext cx="2514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Domain </a:t>
            </a:r>
            <a:r>
              <a:rPr lang="en-US" sz="2400" b="1" dirty="0" err="1"/>
              <a:t>Ekonomi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80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Up-Down Arrow 48"/>
          <p:cNvSpPr/>
          <p:nvPr/>
        </p:nvSpPr>
        <p:spPr>
          <a:xfrm>
            <a:off x="7001537" y="1881804"/>
            <a:ext cx="305133" cy="1793595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968510" y="2329600"/>
            <a:ext cx="2186253" cy="1571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data:image/png;base64,iVBORw0KGgoAAAANSUhEUgAAALIAAAA9CAYAAAAJbDNlAAAH3UlEQVR4Xu2dYUjbdxrHPzHGWLVRr411TukL5Y7LO4fjlBtXmVDZINIDiQetY21tYet2YO/gTgoz3YvZwWgPbjuhs3JXJ6w94VaFFQsDhQ0Lk/PFWI4d9UWnTl1svTpn/WtijsT8NcZ/0qhJw348vjS//+/3PN/n83/yPM9P0BQIBALIjyjwE1fAJCD/xCMo5ocUEJAFBCUUEJCVCKM4ISALA0ooICArEUZxQkAWBpRQQEBWIozihIAsDCihgICsRBjFCQFZGFBCAQFZiTCKEwKyMKCEAgKyEmEUJwRkYUAJBQRkJcIoTgjIwoASCgjISoRRnBCQhQElFBCQlQijOCEgCwNKKCAgKxFGcUJAFgaUUEBAViKM4oSALAwooYCArEQYxQkBWRhQQgEBWYkwihMCsjCghAICshJhFCcEZGFACQUEZCXCKE4IyIoz4NMW0Pw2cnPUdjQtIPsmB5m98D5rh89ga28g36y2yCHvRju439SF5cY4JVWp8NfL7KlqlumgsNuFLXSEl9mz1Sx/1sC+sSsUrf9SyZ+nDrJvsp+ZY63458N61nVQ2OnCtkOYF/pOM/+noZhgPB7twNvUBWf6sP+5kn3pDl9aQNZ4cKWBxdv15A2c54A13SKk7vynCvI2iEN+2bD0jVFSuTMn44H8ePQy3pMfwMt/o+Cd+h2/JDuzJMHVaQE5QdsUWPbUQDaGGEhyRvZN3mT6pTbWanaX6VMWUwE5ZdIGN34qIMeDuKDTtasa2Sgjb5zznBvbX5opNGpwlibwdnfw+O+DBILlTXEl5lf/QP6pGvZvKW/CNefzAxw+a2eus50l/ZnyeixvX6So2k6m38tc9zuh/dZmtNB+ma1vU/BbB7mR+0WAvN/XxaMrXfhHvaFvJNPRFnLaz3GwOCrWfo2FsVssXuvB96Vn3d7CCjJqT5D7VjM/21LzGtXI8OBSOYsftpA33saBlKKU3s1TDnIqIA5Ktg3kpTG+O9bIKi3kfdLGAUOIw2umHZh/f4bsX9rwf97F8ocjBt8MYTBK3VhnLrOS4yKrrhazNoL2jy78njIsNz7AfLWBZc1FlrMWi3UCre8yvs8XMP1xgJLXHGTq8Q2DnFFXy9q/NTJbXVgP21m7P4h2pYc1zUHWjQGecUQAoY0wVXUaX42LrKO1WIqtrP2nh+VLgwTKz2O7fY7CjZdFQE7ZvydLFcTbQHZ4mD7ZyMq8i5xeN3a7UXbQmLtYyY/Xa8gevsah0s01j4fdfH+qh4x371LWqD8cBmMYTO2DlLxSsQnl0hBTvzqNDyum313DfqFms5n032OmqR7tm3PkfXV+MwuGQSanmZwv3Ngjs+nSCFMvncBnd1PQ10x+hPnLGmRHNWkLH59m/sIIlj5PRG8hIKcE5JgQJ/QNZMXU2kvRG5Vkx1i/kZF7hzB317P8WbBpvBu7aVwYZLLydfytAzz7RkSmDO3vYfqIk5XyqNFVcJw1bDS60vC+5WCp14H1zgDF5VuN/N91J48uFpH9xTUO6eWCDrLh+bD+DIb7bZNgvIdvj7oxGb14W8ZvUlokhFvMRdoY3zkbWR3fyzbx6zodZFN5BYGH38P8QvzGMQxSZreHZ49Ez6H07Bt5Zvh3D93kf9JMQZQreu2Z+982DkaNDtdtwxBk81/HKH3ZYKAbti/m55Hnz9xk4tdtICBvqJKaGvl+D9++6GZvqT4xkHGcI7f3PFmfBr9uh7bXpmFXdfDjv1oGIEdlOP35eE1UPJBjXohM3mTiSDScsDg+xOLHt1j98h5r4x5Y2vTAsBSSjLyX7Bn9rMbDzuP88N7Y7jctb8N2p4XCJ5UW+k2Zf4LZ14IlRrAJ66ekamvW1UE2X/iI7J/HMstO9gsV5IU+Nq45UwbytnIheJnRyOL745icLVidNZiLStlXmg/Tt3jodEtGjghjajJy6IA4MFe7sFQZdmTrphVVsO9oA4VxlhheiOhNEy3k3m7jYMTkwne3g6njXRiXFkZgpwbkWKWDbp/+uW+0g6mmru2NZtBUw+wtzd7eKoC4OVfPKp6oVRVYev9JUbVtcxKww9wd62ZPv5oORF+0zPczWdWK/5WPONReE7OJ3DQjNSATo9mb76xl4b39G81evJvL5WE3s7GmLFJa7JCkhJenBuZ4gV7/bISMdwd5prEs/LLo47eymC/Rih+ynjCX3WtpQU4t2be3jv983n5mXmzF/4vN8duPn7Yy92Y/5qseSusiyiR9Xj6O8bhQQE6YzF0sTD7Mcf9oKLJe7uunpDIMQhCCpuOsesDkbMbyQg2Z3GP1m6/xDw/B2Tvb58hJbfa+JvOMFV/fI8zHXVifLyOwcSESBfj8IJO/eR0/+uXN5uVJwNlMxvUeAjK1SPHUwhD1WDDXbh1TJfiaPOmv34h10+f38uBfXSxdvcna+ML6acUOMupcZJ91YS/Vs18KSouT1tAlSdbdxK6oV+4PMXepg9U799btDF6Nv3meQic8OlbP6gmDCxzJyAkStKdlRjDvDuQ9mSEPK6dACqcWsbSKhHnvTZ9yERGHdqVAGkBet/OHr0ZYLXwOW6l115OLXXksDympQNpAVlJNcSptCgjIaZNeDk6mAgJyMtWUvdKmgICcNunl4GQqICAnU03ZK20KCMhpk14OTqYCAnIy1ZS90qaAgJw26eXgZCogICdTTdkrbQr8H/PINZX3oT+2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3431" y="3654190"/>
            <a:ext cx="10121212" cy="3970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369755" y="3685185"/>
            <a:ext cx="120872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1400" b="1" dirty="0" smtClean="0"/>
              <a:t>INNOVATION DATABASE 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35304" y="3686020"/>
            <a:ext cx="1022685" cy="284693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ID" dirty="0" smtClean="0"/>
              <a:t> NEW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10800000">
            <a:off x="4288255" y="3210225"/>
            <a:ext cx="400466" cy="42898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2896" y="3686020"/>
            <a:ext cx="1180353" cy="284693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ID" dirty="0" smtClean="0"/>
              <a:t>REVIEW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63798" y="2669021"/>
            <a:ext cx="1585361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1400" dirty="0" smtClean="0"/>
              <a:t>ADMINSTRATIVE REVIEW PROCESS</a:t>
            </a:r>
            <a:endParaRPr lang="en-US" sz="1400" dirty="0"/>
          </a:p>
        </p:txBody>
      </p:sp>
      <p:sp>
        <p:nvSpPr>
          <p:cNvPr id="12" name="Bent Arrow 11"/>
          <p:cNvSpPr/>
          <p:nvPr/>
        </p:nvSpPr>
        <p:spPr>
          <a:xfrm rot="16200000">
            <a:off x="4355191" y="4235460"/>
            <a:ext cx="947476" cy="531146"/>
          </a:xfrm>
          <a:prstGeom prst="bentArrow">
            <a:avLst>
              <a:gd name="adj1" fmla="val 28859"/>
              <a:gd name="adj2" fmla="val 28684"/>
              <a:gd name="adj3" fmla="val 38134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8524" y="3686020"/>
            <a:ext cx="1076163" cy="297517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ID" sz="1600" dirty="0" smtClean="0"/>
              <a:t>TO REVISE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4501" y="4673586"/>
            <a:ext cx="997361" cy="5265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1400" dirty="0" smtClean="0"/>
              <a:t>Proposal Revised</a:t>
            </a:r>
            <a:endParaRPr lang="en-US" sz="1400" dirty="0"/>
          </a:p>
        </p:txBody>
      </p:sp>
      <p:sp>
        <p:nvSpPr>
          <p:cNvPr id="15" name="Right Arrow 14"/>
          <p:cNvSpPr/>
          <p:nvPr/>
        </p:nvSpPr>
        <p:spPr>
          <a:xfrm rot="5400000">
            <a:off x="5315444" y="4175022"/>
            <a:ext cx="668906" cy="296133"/>
          </a:xfrm>
          <a:prstGeom prst="rightArrow">
            <a:avLst>
              <a:gd name="adj1" fmla="val 50000"/>
              <a:gd name="adj2" fmla="val 3542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nt Arrow 15"/>
          <p:cNvSpPr/>
          <p:nvPr/>
        </p:nvSpPr>
        <p:spPr>
          <a:xfrm rot="5400000">
            <a:off x="5488730" y="2422558"/>
            <a:ext cx="883790" cy="1567704"/>
          </a:xfrm>
          <a:prstGeom prst="bentArrow">
            <a:avLst>
              <a:gd name="adj1" fmla="val 16459"/>
              <a:gd name="adj2" fmla="val 16121"/>
              <a:gd name="adj3" fmla="val 15065"/>
              <a:gd name="adj4" fmla="val 3989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0786" y="3686020"/>
            <a:ext cx="1154854" cy="3103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ID" sz="1600" dirty="0" smtClean="0"/>
              <a:t>IN-REVIEW</a:t>
            </a:r>
            <a:endParaRPr lang="en-US" sz="1600" dirty="0"/>
          </a:p>
        </p:txBody>
      </p:sp>
      <p:sp>
        <p:nvSpPr>
          <p:cNvPr id="19" name="Bent Arrow 18"/>
          <p:cNvSpPr/>
          <p:nvPr/>
        </p:nvSpPr>
        <p:spPr>
          <a:xfrm rot="5400000">
            <a:off x="5130800" y="2984981"/>
            <a:ext cx="683136" cy="651192"/>
          </a:xfrm>
          <a:prstGeom prst="bentArrow">
            <a:avLst>
              <a:gd name="adj1" fmla="val 19438"/>
              <a:gd name="adj2" fmla="val 27655"/>
              <a:gd name="adj3" fmla="val 25000"/>
              <a:gd name="adj4" fmla="val 4889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10800000">
            <a:off x="6104260" y="3708360"/>
            <a:ext cx="335958" cy="2892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895077" y="3686020"/>
            <a:ext cx="1209774" cy="3103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ID" sz="1600" dirty="0" smtClean="0"/>
              <a:t>SELECTION</a:t>
            </a:r>
            <a:endParaRPr lang="en-US" sz="1600" dirty="0"/>
          </a:p>
        </p:txBody>
      </p:sp>
      <p:sp>
        <p:nvSpPr>
          <p:cNvPr id="23" name="Right Arrow 22"/>
          <p:cNvSpPr/>
          <p:nvPr/>
        </p:nvSpPr>
        <p:spPr>
          <a:xfrm>
            <a:off x="7647872" y="3685085"/>
            <a:ext cx="268219" cy="29826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29636" y="3686020"/>
            <a:ext cx="1206516" cy="300868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D" dirty="0" smtClean="0"/>
              <a:t>APPROVED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0370550" y="3686020"/>
            <a:ext cx="1074242" cy="31129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D" dirty="0" smtClean="0"/>
              <a:t>LISTED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8875784" y="2568895"/>
            <a:ext cx="253852" cy="29125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-Turn Arrow 27"/>
          <p:cNvSpPr/>
          <p:nvPr/>
        </p:nvSpPr>
        <p:spPr>
          <a:xfrm rot="10800000">
            <a:off x="5777243" y="4003471"/>
            <a:ext cx="5246429" cy="602945"/>
          </a:xfrm>
          <a:prstGeom prst="uturnArrow">
            <a:avLst>
              <a:gd name="adj1" fmla="val 24611"/>
              <a:gd name="adj2" fmla="val 25000"/>
              <a:gd name="adj3" fmla="val 27165"/>
              <a:gd name="adj4" fmla="val 59804"/>
              <a:gd name="adj5" fmla="val 9852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1617" y="3686020"/>
            <a:ext cx="1252409" cy="271869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ID" sz="1200" b="1" dirty="0" smtClean="0"/>
              <a:t>DISCONTINUED</a:t>
            </a:r>
            <a:endParaRPr lang="en-US" sz="1200" b="1" dirty="0"/>
          </a:p>
        </p:txBody>
      </p:sp>
      <p:sp>
        <p:nvSpPr>
          <p:cNvPr id="32" name="Down Arrow 31"/>
          <p:cNvSpPr/>
          <p:nvPr/>
        </p:nvSpPr>
        <p:spPr>
          <a:xfrm rot="10800000">
            <a:off x="8173908" y="3098981"/>
            <a:ext cx="288153" cy="54207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9487040" y="2743320"/>
            <a:ext cx="330850" cy="93210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Bent Arrow 35"/>
          <p:cNvSpPr/>
          <p:nvPr/>
        </p:nvSpPr>
        <p:spPr>
          <a:xfrm rot="5400000">
            <a:off x="10167699" y="2662632"/>
            <a:ext cx="1211950" cy="783030"/>
          </a:xfrm>
          <a:prstGeom prst="bentArrow">
            <a:avLst>
              <a:gd name="adj1" fmla="val 21935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243025" y="3061355"/>
            <a:ext cx="1457440" cy="30086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D" dirty="0" smtClean="0"/>
              <a:t>Not Selected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9079286" y="3066790"/>
            <a:ext cx="1061120" cy="30086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D" dirty="0" smtClean="0"/>
              <a:t>Selected</a:t>
            </a:r>
            <a:endParaRPr lang="en-US" dirty="0"/>
          </a:p>
        </p:txBody>
      </p:sp>
      <p:sp>
        <p:nvSpPr>
          <p:cNvPr id="39" name="Bent-Up Arrow 38"/>
          <p:cNvSpPr/>
          <p:nvPr/>
        </p:nvSpPr>
        <p:spPr>
          <a:xfrm rot="10800000">
            <a:off x="1479405" y="2334192"/>
            <a:ext cx="5419509" cy="1302013"/>
          </a:xfrm>
          <a:prstGeom prst="bentUpArrow">
            <a:avLst>
              <a:gd name="adj1" fmla="val 11469"/>
              <a:gd name="adj2" fmla="val 10471"/>
              <a:gd name="adj3" fmla="val 125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817851" y="2677926"/>
            <a:ext cx="1418940" cy="5265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1400" dirty="0" smtClean="0"/>
              <a:t>PROPOSAL CANCELATION</a:t>
            </a:r>
            <a:endParaRPr lang="en-US" sz="1400" dirty="0"/>
          </a:p>
        </p:txBody>
      </p:sp>
      <p:sp>
        <p:nvSpPr>
          <p:cNvPr id="41" name="Right Arrow 40"/>
          <p:cNvSpPr/>
          <p:nvPr/>
        </p:nvSpPr>
        <p:spPr>
          <a:xfrm rot="5400000">
            <a:off x="2017398" y="3265077"/>
            <a:ext cx="437926" cy="330604"/>
          </a:xfrm>
          <a:prstGeom prst="rightArrow">
            <a:avLst>
              <a:gd name="adj1" fmla="val 4000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 rot="10800000">
            <a:off x="2790222" y="3209712"/>
            <a:ext cx="309069" cy="439629"/>
          </a:xfrm>
          <a:prstGeom prst="downArrow">
            <a:avLst>
              <a:gd name="adj1" fmla="val 57153"/>
              <a:gd name="adj2" fmla="val 548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10800000">
            <a:off x="3218656" y="2764513"/>
            <a:ext cx="328596" cy="3215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042534" y="1347545"/>
            <a:ext cx="1337341" cy="5265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1400" dirty="0" smtClean="0"/>
              <a:t>JURIES ASSIGNMENT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7497507" y="2582674"/>
            <a:ext cx="1348849" cy="5265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1400" dirty="0" smtClean="0"/>
              <a:t>PROPOSAL ASSIGNMENT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9129636" y="2315157"/>
            <a:ext cx="1250239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1400" dirty="0" smtClean="0"/>
              <a:t>SELECTION PROCESS</a:t>
            </a:r>
            <a:endParaRPr lang="en-US" sz="1400" dirty="0"/>
          </a:p>
        </p:txBody>
      </p:sp>
      <p:sp>
        <p:nvSpPr>
          <p:cNvPr id="47" name="Down Arrow 46"/>
          <p:cNvSpPr/>
          <p:nvPr/>
        </p:nvSpPr>
        <p:spPr>
          <a:xfrm>
            <a:off x="9497813" y="1879616"/>
            <a:ext cx="320077" cy="47413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445507" y="1334485"/>
            <a:ext cx="1585361" cy="5265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1400" dirty="0" smtClean="0"/>
              <a:t>EXPERT REVIEW PROCESS</a:t>
            </a:r>
            <a:endParaRPr lang="en-US" sz="1400" dirty="0"/>
          </a:p>
        </p:txBody>
      </p:sp>
      <p:sp>
        <p:nvSpPr>
          <p:cNvPr id="50" name="Bent-Up Arrow 49"/>
          <p:cNvSpPr/>
          <p:nvPr/>
        </p:nvSpPr>
        <p:spPr>
          <a:xfrm rot="16200000">
            <a:off x="5897413" y="2570013"/>
            <a:ext cx="1345039" cy="800813"/>
          </a:xfrm>
          <a:prstGeom prst="bentUpArrow">
            <a:avLst>
              <a:gd name="adj1" fmla="val 18613"/>
              <a:gd name="adj2" fmla="val 13321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611086" y="388432"/>
            <a:ext cx="871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sz="3200" b="1" dirty="0" smtClean="0"/>
              <a:t>BIC Innovation Management System Diagram</a:t>
            </a:r>
            <a:endParaRPr lang="en-US" sz="3200" b="1" dirty="0"/>
          </a:p>
        </p:txBody>
      </p:sp>
      <p:sp>
        <p:nvSpPr>
          <p:cNvPr id="56" name="TextBox 55"/>
          <p:cNvSpPr txBox="1"/>
          <p:nvPr/>
        </p:nvSpPr>
        <p:spPr>
          <a:xfrm rot="16200000">
            <a:off x="-87653" y="1993650"/>
            <a:ext cx="211414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1400" b="1" dirty="0" smtClean="0"/>
              <a:t>ADMINISTRATIVE PROCESS</a:t>
            </a:r>
            <a:endParaRPr lang="en-US" sz="1400" b="1" dirty="0"/>
          </a:p>
        </p:txBody>
      </p:sp>
      <p:sp>
        <p:nvSpPr>
          <p:cNvPr id="7" name="Bent-Up Arrow 6"/>
          <p:cNvSpPr/>
          <p:nvPr/>
        </p:nvSpPr>
        <p:spPr>
          <a:xfrm>
            <a:off x="2527949" y="4033898"/>
            <a:ext cx="826738" cy="1098033"/>
          </a:xfrm>
          <a:prstGeom prst="bentUpArrow">
            <a:avLst>
              <a:gd name="adj1" fmla="val 23462"/>
              <a:gd name="adj2" fmla="val 25000"/>
              <a:gd name="adj3" fmla="val 2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nt-Up Arrow 19"/>
          <p:cNvSpPr/>
          <p:nvPr/>
        </p:nvSpPr>
        <p:spPr>
          <a:xfrm>
            <a:off x="2539490" y="4015741"/>
            <a:ext cx="1932312" cy="1409916"/>
          </a:xfrm>
          <a:prstGeom prst="bentUpArrow">
            <a:avLst>
              <a:gd name="adj1" fmla="val 12770"/>
              <a:gd name="adj2" fmla="val 12308"/>
              <a:gd name="adj3" fmla="val 1452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743985" y="5058056"/>
            <a:ext cx="10709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1400" dirty="0" smtClean="0"/>
              <a:t>Proposal Completed</a:t>
            </a:r>
            <a:endParaRPr lang="en-US" sz="1400" dirty="0"/>
          </a:p>
        </p:txBody>
      </p:sp>
      <p:sp>
        <p:nvSpPr>
          <p:cNvPr id="51" name="Down Arrow 50"/>
          <p:cNvSpPr/>
          <p:nvPr/>
        </p:nvSpPr>
        <p:spPr>
          <a:xfrm>
            <a:off x="9512358" y="3998599"/>
            <a:ext cx="350150" cy="169881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804450" y="2232585"/>
            <a:ext cx="87434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1400" b="1" dirty="0" smtClean="0"/>
              <a:t>Vetoed</a:t>
            </a:r>
            <a:endParaRPr lang="en-US" sz="1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8855098" y="5725904"/>
            <a:ext cx="2310091" cy="954107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ID" sz="1400" dirty="0" smtClean="0"/>
              <a:t>AWARD &amp; </a:t>
            </a:r>
          </a:p>
          <a:p>
            <a:pPr algn="r"/>
            <a:r>
              <a:rPr lang="en-ID" sz="1400" dirty="0" smtClean="0"/>
              <a:t>PUBLICATION </a:t>
            </a:r>
          </a:p>
          <a:p>
            <a:pPr algn="r"/>
            <a:r>
              <a:rPr lang="en-ID" sz="1400" dirty="0" smtClean="0"/>
              <a:t>PROMOTION </a:t>
            </a:r>
          </a:p>
          <a:p>
            <a:pPr algn="r"/>
            <a:r>
              <a:rPr lang="en-ID" sz="1400" dirty="0" smtClean="0"/>
              <a:t>PROCESS</a:t>
            </a:r>
            <a:endParaRPr lang="en-US" sz="1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707806" y="5697415"/>
            <a:ext cx="8132453" cy="1137795"/>
            <a:chOff x="691091" y="5685842"/>
            <a:chExt cx="8161881" cy="1137795"/>
          </a:xfrm>
        </p:grpSpPr>
        <p:grpSp>
          <p:nvGrpSpPr>
            <p:cNvPr id="66" name="Group 65"/>
            <p:cNvGrpSpPr/>
            <p:nvPr/>
          </p:nvGrpSpPr>
          <p:grpSpPr>
            <a:xfrm>
              <a:off x="2754268" y="5909222"/>
              <a:ext cx="1217876" cy="914415"/>
              <a:chOff x="2474048" y="5592161"/>
              <a:chExt cx="1453207" cy="1116776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4048" y="5592161"/>
                <a:ext cx="1453207" cy="1116776"/>
              </a:xfrm>
              <a:prstGeom prst="rect">
                <a:avLst/>
              </a:prstGeom>
            </p:spPr>
          </p:pic>
          <p:sp>
            <p:nvSpPr>
              <p:cNvPr id="68" name="Rounded Rectangle 67"/>
              <p:cNvSpPr/>
              <p:nvPr/>
            </p:nvSpPr>
            <p:spPr>
              <a:xfrm>
                <a:off x="2547310" y="5679105"/>
                <a:ext cx="1191953" cy="91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Down Arrow 56"/>
            <p:cNvSpPr/>
            <p:nvPr/>
          </p:nvSpPr>
          <p:spPr>
            <a:xfrm rot="5400000">
              <a:off x="6121125" y="3814998"/>
              <a:ext cx="423618" cy="5040077"/>
            </a:xfrm>
            <a:prstGeom prst="downArrow">
              <a:avLst/>
            </a:prstGeom>
            <a:solidFill>
              <a:srgbClr val="66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Left-Right Arrow 61"/>
            <p:cNvSpPr/>
            <p:nvPr/>
          </p:nvSpPr>
          <p:spPr>
            <a:xfrm>
              <a:off x="2025828" y="6354767"/>
              <a:ext cx="843742" cy="379869"/>
            </a:xfrm>
            <a:prstGeom prst="leftRightArrow">
              <a:avLst>
                <a:gd name="adj1" fmla="val 55290"/>
                <a:gd name="adj2" fmla="val 57936"/>
              </a:avLst>
            </a:prstGeom>
            <a:solidFill>
              <a:srgbClr val="99FF3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907190" y="6104820"/>
              <a:ext cx="2976172" cy="523220"/>
            </a:xfrm>
            <a:prstGeom prst="rect">
              <a:avLst/>
            </a:prstGeom>
            <a:solidFill>
              <a:srgbClr val="99FF33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400" dirty="0" smtClean="0">
                  <a:solidFill>
                    <a:srgbClr val="FF0000"/>
                  </a:solidFill>
                </a:rPr>
                <a:t>Transfer to  Innovators’ Innovation “</a:t>
              </a:r>
              <a:r>
                <a:rPr lang="en-ID" sz="1400" b="1" dirty="0" err="1" smtClean="0">
                  <a:solidFill>
                    <a:srgbClr val="FF0000"/>
                  </a:solidFill>
                </a:rPr>
                <a:t>Showroom@BIC</a:t>
              </a:r>
              <a:r>
                <a:rPr lang="en-ID" sz="1400" dirty="0" smtClean="0">
                  <a:solidFill>
                    <a:srgbClr val="FF0000"/>
                  </a:solidFill>
                </a:rPr>
                <a:t>”: </a:t>
              </a:r>
              <a:r>
                <a:rPr lang="en-ID" sz="1400" b="1" dirty="0" smtClean="0">
                  <a:solidFill>
                    <a:srgbClr val="FF0000"/>
                  </a:solidFill>
                </a:rPr>
                <a:t>e-Incubator</a:t>
              </a:r>
              <a:r>
                <a:rPr lang="en-ID" sz="1400" dirty="0" smtClean="0">
                  <a:solidFill>
                    <a:srgbClr val="FF0000"/>
                  </a:solidFill>
                </a:rPr>
                <a:t> 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5" name="Bent Arrow 64"/>
            <p:cNvSpPr/>
            <p:nvPr/>
          </p:nvSpPr>
          <p:spPr>
            <a:xfrm flipV="1">
              <a:off x="832111" y="5685842"/>
              <a:ext cx="2029284" cy="649391"/>
            </a:xfrm>
            <a:prstGeom prst="bentArrow">
              <a:avLst>
                <a:gd name="adj1" fmla="val 24142"/>
                <a:gd name="adj2" fmla="val 28187"/>
                <a:gd name="adj3" fmla="val 32970"/>
                <a:gd name="adj4" fmla="val 45914"/>
              </a:avLst>
            </a:prstGeom>
            <a:solidFill>
              <a:srgbClr val="66FF66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91091" y="5965704"/>
              <a:ext cx="1327957" cy="738664"/>
            </a:xfrm>
            <a:prstGeom prst="rect">
              <a:avLst/>
            </a:prstGeom>
            <a:solidFill>
              <a:srgbClr val="99FF33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ID" sz="1400" dirty="0" smtClean="0"/>
                <a:t>Incubation, Intermediation Promotion </a:t>
              </a:r>
              <a:endParaRPr lang="en-US" sz="1400" dirty="0"/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241982" y="986473"/>
            <a:ext cx="11855087" cy="4713533"/>
          </a:xfrm>
          <a:prstGeom prst="round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7906" y="4738047"/>
            <a:ext cx="121452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en-ID" sz="1400" dirty="0" smtClean="0"/>
          </a:p>
          <a:p>
            <a:pPr algn="r"/>
            <a:r>
              <a:rPr lang="en-ID" sz="1400" dirty="0" smtClean="0"/>
              <a:t>Registration &amp; Proposal Submission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 rot="16200000">
            <a:off x="427816" y="4872607"/>
            <a:ext cx="110591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1400" b="1" dirty="0" smtClean="0"/>
              <a:t>INNOVATOR PROCESS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180890" y="441764"/>
            <a:ext cx="1996026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INCUBATION 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734" y="5770835"/>
            <a:ext cx="1029108" cy="8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9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2" grpId="0" animBg="1"/>
      <p:bldP spid="35" grpId="0" animBg="1"/>
      <p:bldP spid="36" grpId="0" animBg="1"/>
      <p:bldP spid="33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30" grpId="0" animBg="1"/>
      <p:bldP spid="47" grpId="0" animBg="1"/>
      <p:bldP spid="48" grpId="0" animBg="1"/>
      <p:bldP spid="50" grpId="0" animBg="1"/>
      <p:bldP spid="56" grpId="0" animBg="1"/>
      <p:bldP spid="7" grpId="0" animBg="1"/>
      <p:bldP spid="20" grpId="0" animBg="1"/>
      <p:bldP spid="44" grpId="0" animBg="1"/>
      <p:bldP spid="51" grpId="0" animBg="1"/>
      <p:bldP spid="61" grpId="0" animBg="1"/>
      <p:bldP spid="52" grpId="0" animBg="1"/>
      <p:bldP spid="17" grpId="0" animBg="1"/>
      <p:bldP spid="4" grpId="0" animBg="1"/>
      <p:bldP spid="54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ntrepreneurial ecosystems and the role of government poli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35" y="667794"/>
            <a:ext cx="7819350" cy="586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9935" y="6532308"/>
            <a:ext cx="7914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https://theconversation.com/entrepreneurial-ecosystems-and-the-role-of-government-policy-35809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737679" y="89278"/>
            <a:ext cx="871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b="1" dirty="0" smtClean="0"/>
              <a:t>Entrepreneurial Ecosystems</a:t>
            </a:r>
            <a:endParaRPr lang="en-US" sz="3200" b="1" dirty="0"/>
          </a:p>
        </p:txBody>
      </p:sp>
      <p:sp>
        <p:nvSpPr>
          <p:cNvPr id="9" name="Right Arrow 8"/>
          <p:cNvSpPr/>
          <p:nvPr/>
        </p:nvSpPr>
        <p:spPr>
          <a:xfrm rot="1178977">
            <a:off x="3001817" y="1205347"/>
            <a:ext cx="837431" cy="521853"/>
          </a:xfrm>
          <a:prstGeom prst="rightArrow">
            <a:avLst>
              <a:gd name="adj1" fmla="val 50000"/>
              <a:gd name="adj2" fmla="val 2688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8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enberg's model of an entrepreneurship ecosystem Source: Regh, Für, &amp; GmbH, 201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1052" r="707" b="834"/>
          <a:stretch/>
        </p:blipFill>
        <p:spPr bwMode="auto">
          <a:xfrm>
            <a:off x="4285672" y="1025236"/>
            <a:ext cx="6761019" cy="51100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74619" y="6400800"/>
            <a:ext cx="10418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4"/>
              </a:rPr>
              <a:t>https://www.researchgate.net/figure/Isenbergs-model-of-an-entrepreneurship-ecosystem-Source-Regh-Fuer-GmbH-2018_fig3_329015267</a:t>
            </a:r>
            <a:endParaRPr lang="en-US" sz="1400" dirty="0"/>
          </a:p>
        </p:txBody>
      </p:sp>
      <p:sp>
        <p:nvSpPr>
          <p:cNvPr id="4" name="Oval 3"/>
          <p:cNvSpPr/>
          <p:nvPr/>
        </p:nvSpPr>
        <p:spPr>
          <a:xfrm>
            <a:off x="6253019" y="2623127"/>
            <a:ext cx="1006764" cy="70196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10181" y="164249"/>
            <a:ext cx="71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Entrepreneurial Ecosystem (</a:t>
            </a:r>
            <a:r>
              <a:rPr lang="en-US" sz="2400" b="1" dirty="0" err="1" smtClean="0">
                <a:solidFill>
                  <a:prstClr val="black"/>
                </a:solidFill>
              </a:rPr>
              <a:t>Ekosistem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Kewirausahaan</a:t>
            </a:r>
            <a:r>
              <a:rPr lang="en-US" sz="2400" b="1" dirty="0" smtClean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685799" y="645466"/>
            <a:ext cx="3066473" cy="4185152"/>
          </a:xfrm>
          <a:prstGeom prst="wedgeRectCallout">
            <a:avLst>
              <a:gd name="adj1" fmla="val 137213"/>
              <a:gd name="adj2" fmla="val -239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3544" y="706716"/>
            <a:ext cx="29787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/ DEMAND !</a:t>
            </a:r>
          </a:p>
          <a:p>
            <a:pPr>
              <a:lnSpc>
                <a:spcPts val="1400"/>
              </a:lnSpc>
            </a:pPr>
            <a:endParaRPr lang="en-ID" b="1" dirty="0" smtClean="0"/>
          </a:p>
          <a:p>
            <a:r>
              <a:rPr lang="en-ID" b="1" dirty="0" smtClean="0"/>
              <a:t>EARLY CUSTOMERS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ID" dirty="0" smtClean="0"/>
              <a:t>Early adopters for proof of concept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ID" dirty="0" smtClean="0"/>
              <a:t>Expertise in productizing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ID" dirty="0" smtClean="0"/>
              <a:t>Reference Customers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ID" dirty="0" smtClean="0"/>
              <a:t>First reviews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ID" dirty="0" smtClean="0"/>
              <a:t>Distribution channels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en-ID" dirty="0"/>
          </a:p>
          <a:p>
            <a:r>
              <a:rPr lang="en-ID" b="1" dirty="0" smtClean="0"/>
              <a:t>NETWORKS</a:t>
            </a:r>
            <a:r>
              <a:rPr lang="en-ID" dirty="0" smtClean="0"/>
              <a:t>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ID" dirty="0" smtClean="0"/>
              <a:t>Entrepreneur’s networks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ID" dirty="0" smtClean="0"/>
              <a:t>Diaspora networks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ID" dirty="0" smtClean="0"/>
              <a:t>Multinational corporations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1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groves and their value by katiemaher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5855"/>
            <a:ext cx="12192000" cy="608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1288" y="92868"/>
            <a:ext cx="9389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</a:t>
            </a:r>
            <a:r>
              <a:rPr lang="en-ID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A Mangrove Forest”</a:t>
            </a:r>
            <a:r>
              <a:rPr lang="en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Innovation Ecosystems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742957"/>
            <a:ext cx="347232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cs typeface="Arial" panose="020B0604020202020204" pitchFamily="34" charset="0"/>
              </a:rPr>
              <a:t>© - Florin </a:t>
            </a:r>
            <a:r>
              <a:rPr lang="en-US" altLang="en-US" sz="900" dirty="0" err="1">
                <a:solidFill>
                  <a:srgbClr val="000000"/>
                </a:solidFill>
                <a:cs typeface="Arial" panose="020B0604020202020204" pitchFamily="34" charset="0"/>
              </a:rPr>
              <a:t>Paun</a:t>
            </a:r>
            <a:r>
              <a:rPr lang="en-US" altLang="en-US" sz="900" dirty="0">
                <a:solidFill>
                  <a:srgbClr val="000000"/>
                </a:solidFill>
                <a:cs typeface="Arial" panose="020B0604020202020204" pitchFamily="34" charset="0"/>
              </a:rPr>
              <a:t>, 2018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900" dirty="0">
                <a:solidFill>
                  <a:srgbClr val="000000"/>
                </a:solidFill>
                <a:cs typeface="Arial" panose="020B0604020202020204" pitchFamily="34" charset="0"/>
              </a:rPr>
              <a:t>Ce document et l’information contenue sont la propriété de Florin Paun. Toute reproduction est interdite sans l’accord de l’auteur.</a:t>
            </a:r>
          </a:p>
        </p:txBody>
      </p:sp>
    </p:spTree>
    <p:extLst>
      <p:ext uri="{BB962C8B-B14F-4D97-AF65-F5344CB8AC3E}">
        <p14:creationId xmlns:p14="http://schemas.microsoft.com/office/powerpoint/2010/main" val="29973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ve Ways to Promote Student Autonomy in Online Discussions | Faculty Foc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32" r="5270" b="11058"/>
          <a:stretch/>
        </p:blipFill>
        <p:spPr bwMode="auto">
          <a:xfrm>
            <a:off x="0" y="569440"/>
            <a:ext cx="12062691" cy="628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scussion: The Dreaded Reading Slump – I Should Read Th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3" y="120073"/>
            <a:ext cx="4444135" cy="148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4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820</Words>
  <Application>Microsoft Office PowerPoint</Application>
  <PresentationFormat>Widescreen</PresentationFormat>
  <Paragraphs>111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맑은 고딕</vt:lpstr>
      <vt:lpstr>Arial</vt:lpstr>
      <vt:lpstr>Arial Black</vt:lpstr>
      <vt:lpstr>Arial Narrow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TIPS</dc:creator>
  <cp:lastModifiedBy>TIPS</cp:lastModifiedBy>
  <cp:revision>37</cp:revision>
  <dcterms:created xsi:type="dcterms:W3CDTF">2020-06-08T03:11:16Z</dcterms:created>
  <dcterms:modified xsi:type="dcterms:W3CDTF">2020-09-30T23:23:54Z</dcterms:modified>
</cp:coreProperties>
</file>